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85" r:id="rId9"/>
    <p:sldId id="286" r:id="rId10"/>
    <p:sldId id="287" r:id="rId11"/>
    <p:sldId id="281" r:id="rId12"/>
    <p:sldId id="284" r:id="rId13"/>
    <p:sldId id="282" r:id="rId14"/>
    <p:sldId id="269" r:id="rId15"/>
  </p:sldIdLst>
  <p:sldSz cx="18288000" cy="10287000"/>
  <p:notesSz cx="6858000" cy="9144000"/>
  <p:embeddedFontLst>
    <p:embeddedFont>
      <p:font typeface="TT Chocolates Bold" panose="020B0604020202020204" charset="0"/>
      <p:regular r:id="rId17"/>
    </p:embeddedFont>
    <p:embeddedFont>
      <p:font typeface="Calibri" panose="020F0502020204030204" pitchFamily="34" charset="0"/>
      <p:regular r:id="rId18"/>
      <p:bold r:id="rId19"/>
      <p:italic r:id="rId20"/>
      <p:boldItalic r:id="rId21"/>
    </p:embeddedFont>
    <p:embeddedFont>
      <p:font typeface="Tek Tall Arabic Bold" panose="020B0604020202020204" charset="-78"/>
      <p:regular r:id="rId22"/>
    </p:embeddedFont>
    <p:embeddedFont>
      <p:font typeface="Ara Hamah Alfidaa" panose="020B0604020202020204" charset="-78"/>
      <p:regular r:id="rId23"/>
    </p:embeddedFont>
    <p:embeddedFont>
      <p:font typeface="TT Chocolates" panose="020B0604020202020204" charset="0"/>
      <p:regular r:id="rId24"/>
    </p:embeddedFont>
    <p:embeddedFont>
      <p:font typeface="Alef" panose="00000500000000000000" pitchFamily="2" charset="-79"/>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105"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2DC461-C214-4FA8-92B4-657EFBAD6F5C}" type="datetimeFigureOut">
              <a:rPr lang="en-US" smtClean="0"/>
              <a:t>12/18/2024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CEB30-C3F0-4086-AFD6-4E7508128C49}" type="slidenum">
              <a:rPr lang="en-US" smtClean="0"/>
              <a:t>‹#›</a:t>
            </a:fld>
            <a:endParaRPr lang="en-US"/>
          </a:p>
        </p:txBody>
      </p:sp>
    </p:spTree>
    <p:extLst>
      <p:ext uri="{BB962C8B-B14F-4D97-AF65-F5344CB8AC3E}">
        <p14:creationId xmlns:p14="http://schemas.microsoft.com/office/powerpoint/2010/main" val="3501364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3" Type="http://schemas.openxmlformats.org/officeDocument/2006/relationships/image" Target="../media/image10.jpg"/><Relationship Id="rId3" Type="http://schemas.openxmlformats.org/officeDocument/2006/relationships/image" Target="../media/image3.png"/><Relationship Id="rId12"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8.png"/><Relationship Id="rId10" Type="http://schemas.openxmlformats.org/officeDocument/2006/relationships/image" Target="../media/image7.jpe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6410252" y="-2899357"/>
            <a:ext cx="24529902"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2590800" y="342901"/>
            <a:ext cx="7391400" cy="2077492"/>
          </a:xfrm>
          <a:prstGeom prst="rect">
            <a:avLst/>
          </a:prstGeom>
        </p:spPr>
        <p:txBody>
          <a:bodyPr wrap="square" lIns="0" tIns="0" rIns="0" bIns="0" rtlCol="0" anchor="t">
            <a:spAutoFit/>
          </a:bodyPr>
          <a:lstStyle/>
          <a:p>
            <a:pPr algn="l">
              <a:lnSpc>
                <a:spcPts val="16206"/>
              </a:lnSpc>
            </a:pPr>
            <a:r>
              <a:rPr lang="en-US" sz="8800" dirty="0" smtClean="0">
                <a:solidFill>
                  <a:srgbClr val="FFFFFF"/>
                </a:solidFill>
                <a:latin typeface="Ara Hamah Alfidaa"/>
              </a:rPr>
              <a:t>MAT-</a:t>
            </a:r>
            <a:r>
              <a:rPr lang="en-US" sz="8800" dirty="0" err="1" smtClean="0">
                <a:solidFill>
                  <a:srgbClr val="FFFFFF"/>
                </a:solidFill>
                <a:latin typeface="Ara Hamah Alfidaa"/>
              </a:rPr>
              <a:t>gpt</a:t>
            </a:r>
            <a:endParaRPr lang="en-US" sz="8800" dirty="0">
              <a:solidFill>
                <a:srgbClr val="FFFFFF"/>
              </a:solidFill>
              <a:latin typeface="Ara Hamah Alfidaa"/>
            </a:endParaRP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10668000" y="8985102"/>
            <a:ext cx="6744133" cy="635808"/>
            <a:chOff x="-410271" y="2274"/>
            <a:chExt cx="4310759" cy="406400"/>
          </a:xfrm>
        </p:grpSpPr>
        <p:sp>
          <p:nvSpPr>
            <p:cNvPr id="7" name="Freeform 7"/>
            <p:cNvSpPr/>
            <p:nvPr/>
          </p:nvSpPr>
          <p:spPr>
            <a:xfrm>
              <a:off x="-410271" y="2274"/>
              <a:ext cx="3900488" cy="406400"/>
            </a:xfrm>
            <a:custGeom>
              <a:avLst/>
              <a:gdLst/>
              <a:ahLst/>
              <a:cxnLst/>
              <a:rect l="l" t="t" r="r" b="b"/>
              <a:pathLst>
                <a:path w="3900488" h="406400">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id="8" name="TextBox 8"/>
            <p:cNvSpPr txBox="1"/>
            <p:nvPr/>
          </p:nvSpPr>
          <p:spPr>
            <a:xfrm>
              <a:off x="0" y="28575"/>
              <a:ext cx="3900488" cy="377825"/>
            </a:xfrm>
            <a:prstGeom prst="rect">
              <a:avLst/>
            </a:prstGeom>
          </p:spPr>
          <p:txBody>
            <a:bodyPr lIns="50800" tIns="50800" rIns="50800" bIns="50800" rtlCol="0" anchor="ctr"/>
            <a:lstStyle/>
            <a:p>
              <a:pPr algn="ctr">
                <a:lnSpc>
                  <a:spcPts val="2386"/>
                </a:lnSpc>
              </a:pPr>
              <a:endParaRPr/>
            </a:p>
          </p:txBody>
        </p:sp>
      </p:grpSp>
      <p:sp>
        <p:nvSpPr>
          <p:cNvPr id="9" name="TextBox 9"/>
          <p:cNvSpPr txBox="1"/>
          <p:nvPr/>
        </p:nvSpPr>
        <p:spPr>
          <a:xfrm>
            <a:off x="1047750" y="6930710"/>
            <a:ext cx="6805701" cy="936625"/>
          </a:xfrm>
          <a:prstGeom prst="rect">
            <a:avLst/>
          </a:prstGeom>
        </p:spPr>
        <p:txBody>
          <a:bodyPr lIns="0" tIns="0" rIns="0" bIns="0" rtlCol="0" anchor="t">
            <a:spAutoFit/>
          </a:bodyPr>
          <a:lstStyle/>
          <a:p>
            <a:pPr algn="ctr">
              <a:lnSpc>
                <a:spcPts val="7699"/>
              </a:lnSpc>
            </a:pPr>
            <a:r>
              <a:rPr lang="en-US" sz="5499" spc="478" dirty="0">
                <a:solidFill>
                  <a:srgbClr val="232E54"/>
                </a:solidFill>
                <a:latin typeface="Tek Tall Arabic Bold"/>
              </a:rPr>
              <a:t>Let’s start!</a:t>
            </a:r>
          </a:p>
        </p:txBody>
      </p:sp>
      <p:sp>
        <p:nvSpPr>
          <p:cNvPr id="10" name="TextBox 10"/>
          <p:cNvSpPr txBox="1"/>
          <p:nvPr/>
        </p:nvSpPr>
        <p:spPr>
          <a:xfrm>
            <a:off x="11049000" y="9043351"/>
            <a:ext cx="5105401" cy="397545"/>
          </a:xfrm>
          <a:prstGeom prst="rect">
            <a:avLst/>
          </a:prstGeom>
        </p:spPr>
        <p:txBody>
          <a:bodyPr wrap="square" lIns="0" tIns="0" rIns="0" bIns="0" rtlCol="0" anchor="t">
            <a:spAutoFit/>
          </a:bodyPr>
          <a:lstStyle/>
          <a:p>
            <a:pPr algn="ctr">
              <a:lnSpc>
                <a:spcPts val="3079"/>
              </a:lnSpc>
              <a:spcBef>
                <a:spcPct val="0"/>
              </a:spcBef>
            </a:pPr>
            <a:r>
              <a:rPr lang="en-US" sz="2199" dirty="0">
                <a:solidFill>
                  <a:srgbClr val="A036BB"/>
                </a:solidFill>
                <a:latin typeface="TT Chocolates Bold"/>
              </a:rPr>
              <a:t>Presented by </a:t>
            </a:r>
            <a:r>
              <a:rPr lang="en-US" sz="2199" b="1" dirty="0" smtClean="0">
                <a:solidFill>
                  <a:srgbClr val="A036BB"/>
                </a:solidFill>
                <a:latin typeface="TT Chocolates Bold"/>
              </a:rPr>
              <a:t>VOYAGER</a:t>
            </a:r>
          </a:p>
        </p:txBody>
      </p:sp>
      <p:pic>
        <p:nvPicPr>
          <p:cNvPr id="12" name="Picture 2" descr="No description availa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816" y="876300"/>
            <a:ext cx="1472673" cy="14446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382" y="961441"/>
            <a:ext cx="17995236" cy="8364117"/>
          </a:xfrm>
          <a:prstGeom prst="rect">
            <a:avLst/>
          </a:prstGeom>
        </p:spPr>
      </p:pic>
    </p:spTree>
    <p:extLst>
      <p:ext uri="{BB962C8B-B14F-4D97-AF65-F5344CB8AC3E}">
        <p14:creationId xmlns:p14="http://schemas.microsoft.com/office/powerpoint/2010/main" val="338877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624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4" name="TextBox 3"/>
          <p:cNvSpPr txBox="1"/>
          <p:nvPr/>
        </p:nvSpPr>
        <p:spPr>
          <a:xfrm>
            <a:off x="800100" y="324398"/>
            <a:ext cx="8839200" cy="1015663"/>
          </a:xfrm>
          <a:prstGeom prst="rect">
            <a:avLst/>
          </a:prstGeom>
          <a:noFill/>
        </p:spPr>
        <p:txBody>
          <a:bodyPr wrap="square" rtlCol="0">
            <a:spAutoFit/>
          </a:bodyPr>
          <a:lstStyle/>
          <a:p>
            <a:r>
              <a:rPr lang="en-US" sz="6000" b="1" dirty="0">
                <a:solidFill>
                  <a:schemeClr val="bg1"/>
                </a:solidFill>
              </a:rPr>
              <a:t>Limitations </a:t>
            </a:r>
            <a:r>
              <a:rPr lang="en-US" sz="4800" b="1" dirty="0" smtClean="0">
                <a:solidFill>
                  <a:schemeClr val="bg1"/>
                </a:solidFill>
              </a:rPr>
              <a:t>: </a:t>
            </a:r>
            <a:endParaRPr lang="en-US" b="1" dirty="0">
              <a:solidFill>
                <a:schemeClr val="bg1"/>
              </a:solidFill>
            </a:endParaRPr>
          </a:p>
        </p:txBody>
      </p:sp>
      <p:sp>
        <p:nvSpPr>
          <p:cNvPr id="5" name="TextBox 4"/>
          <p:cNvSpPr txBox="1"/>
          <p:nvPr/>
        </p:nvSpPr>
        <p:spPr>
          <a:xfrm>
            <a:off x="762000" y="2311687"/>
            <a:ext cx="16840200" cy="7940635"/>
          </a:xfrm>
          <a:prstGeom prst="rect">
            <a:avLst/>
          </a:prstGeom>
          <a:noFill/>
        </p:spPr>
        <p:txBody>
          <a:bodyPr wrap="square" rtlCol="0">
            <a:spAutoFit/>
          </a:bodyPr>
          <a:lstStyle/>
          <a:p>
            <a:r>
              <a:rPr lang="en-US" sz="3400" b="1" dirty="0">
                <a:solidFill>
                  <a:schemeClr val="bg1"/>
                </a:solidFill>
              </a:rPr>
              <a:t>Incomplete Development:</a:t>
            </a:r>
          </a:p>
          <a:p>
            <a:r>
              <a:rPr lang="en-US" sz="3400" b="1" dirty="0">
                <a:solidFill>
                  <a:schemeClr val="bg1"/>
                </a:solidFill>
              </a:rPr>
              <a:t>The backend </a:t>
            </a:r>
            <a:r>
              <a:rPr lang="en-US" sz="3400" b="1" dirty="0" err="1">
                <a:solidFill>
                  <a:schemeClr val="bg1"/>
                </a:solidFill>
              </a:rPr>
              <a:t>chatbot</a:t>
            </a:r>
            <a:r>
              <a:rPr lang="en-US" sz="3400" b="1" dirty="0">
                <a:solidFill>
                  <a:schemeClr val="bg1"/>
                </a:solidFill>
              </a:rPr>
              <a:t> functionality is still under development, limiting real-time usage.</a:t>
            </a:r>
          </a:p>
          <a:p>
            <a:r>
              <a:rPr lang="en-US" sz="3400" b="1" dirty="0">
                <a:solidFill>
                  <a:schemeClr val="bg1"/>
                </a:solidFill>
              </a:rPr>
              <a:t>Limited Problem Types:</a:t>
            </a:r>
          </a:p>
          <a:p>
            <a:r>
              <a:rPr lang="en-US" sz="3400" b="1" dirty="0">
                <a:solidFill>
                  <a:schemeClr val="bg1"/>
                </a:solidFill>
              </a:rPr>
              <a:t>Currently focused on solving basic and intermediate math problems. Advanced problem-solving (e.g., differential equations, proofs) is yet to be integrated</a:t>
            </a:r>
            <a:r>
              <a:rPr lang="en-US" sz="3400" b="1" dirty="0" smtClean="0">
                <a:solidFill>
                  <a:schemeClr val="bg1"/>
                </a:solidFill>
              </a:rPr>
              <a:t>.</a:t>
            </a:r>
          </a:p>
          <a:p>
            <a:endParaRPr lang="en-US" sz="3400" b="1" dirty="0">
              <a:solidFill>
                <a:schemeClr val="bg1"/>
              </a:solidFill>
            </a:endParaRPr>
          </a:p>
          <a:p>
            <a:r>
              <a:rPr lang="en-US" sz="3400" b="1" dirty="0">
                <a:solidFill>
                  <a:schemeClr val="bg1"/>
                </a:solidFill>
              </a:rPr>
              <a:t>Web Interface Constraints:</a:t>
            </a:r>
          </a:p>
          <a:p>
            <a:r>
              <a:rPr lang="en-US" sz="3400" b="1" dirty="0">
                <a:solidFill>
                  <a:schemeClr val="bg1"/>
                </a:solidFill>
              </a:rPr>
              <a:t>The web page is in </a:t>
            </a:r>
            <a:r>
              <a:rPr lang="en-US" sz="3400" b="1" dirty="0" smtClean="0">
                <a:solidFill>
                  <a:schemeClr val="bg1"/>
                </a:solidFill>
              </a:rPr>
              <a:t>progress.</a:t>
            </a:r>
          </a:p>
          <a:p>
            <a:endParaRPr lang="en-US" sz="3400" b="1" dirty="0">
              <a:solidFill>
                <a:schemeClr val="bg1"/>
              </a:solidFill>
            </a:endParaRPr>
          </a:p>
          <a:p>
            <a:r>
              <a:rPr lang="en-US" sz="3400" b="1" dirty="0">
                <a:solidFill>
                  <a:schemeClr val="bg1"/>
                </a:solidFill>
              </a:rPr>
              <a:t>Accuracy Challenges:</a:t>
            </a:r>
          </a:p>
          <a:p>
            <a:r>
              <a:rPr lang="en-US" sz="3400" b="1" dirty="0">
                <a:solidFill>
                  <a:schemeClr val="bg1"/>
                </a:solidFill>
              </a:rPr>
              <a:t>AI accuracy depends on the training data, and errors may occur for complex or ambiguous queries</a:t>
            </a:r>
            <a:r>
              <a:rPr lang="en-US" sz="3400" b="1" dirty="0" smtClean="0">
                <a:solidFill>
                  <a:schemeClr val="bg1"/>
                </a:solidFill>
              </a:rPr>
              <a:t>.</a:t>
            </a:r>
          </a:p>
          <a:p>
            <a:endParaRPr lang="en-US" sz="3400" b="1" dirty="0">
              <a:solidFill>
                <a:schemeClr val="bg1"/>
              </a:solidFill>
            </a:endParaRPr>
          </a:p>
          <a:p>
            <a:r>
              <a:rPr lang="en-US" sz="3400" b="1" dirty="0">
                <a:solidFill>
                  <a:schemeClr val="bg1"/>
                </a:solidFill>
              </a:rPr>
              <a:t>Platform Dependency:</a:t>
            </a:r>
          </a:p>
          <a:p>
            <a:r>
              <a:rPr lang="en-US" sz="3400" b="1" dirty="0">
                <a:solidFill>
                  <a:schemeClr val="bg1"/>
                </a:solidFill>
              </a:rPr>
              <a:t>Fully web-based now, with no offline or mobile app options at this stage.</a:t>
            </a:r>
          </a:p>
        </p:txBody>
      </p:sp>
      <p:pic>
        <p:nvPicPr>
          <p:cNvPr id="20483" name="Picture 3" descr="Maximizing Animation Software: Strengths &amp; Limita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11400" y="342900"/>
            <a:ext cx="2839084" cy="1892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19249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00000">
            <a:off x="3987800" y="-4086642"/>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en-US" dirty="0"/>
          </a:p>
        </p:txBody>
      </p:sp>
      <p:sp>
        <p:nvSpPr>
          <p:cNvPr id="3" name="TextBox 2"/>
          <p:cNvSpPr txBox="1"/>
          <p:nvPr/>
        </p:nvSpPr>
        <p:spPr>
          <a:xfrm>
            <a:off x="762000" y="266700"/>
            <a:ext cx="2514600" cy="646331"/>
          </a:xfrm>
          <a:prstGeom prst="rect">
            <a:avLst/>
          </a:prstGeom>
          <a:noFill/>
        </p:spPr>
        <p:txBody>
          <a:bodyPr wrap="square" rtlCol="0">
            <a:spAutoFit/>
          </a:bodyPr>
          <a:lstStyle/>
          <a:p>
            <a:r>
              <a:rPr lang="en-US" sz="3600" b="1" dirty="0" smtClean="0">
                <a:solidFill>
                  <a:schemeClr val="bg1"/>
                </a:solidFill>
              </a:rPr>
              <a:t>Roadmap :</a:t>
            </a:r>
            <a:endParaRPr lang="en-US" sz="3600" b="1" dirty="0">
              <a:solidFill>
                <a:schemeClr val="bg1"/>
              </a:solidFill>
            </a:endParaRPr>
          </a:p>
        </p:txBody>
      </p:sp>
      <p:sp>
        <p:nvSpPr>
          <p:cNvPr id="4" name="TextBox 3"/>
          <p:cNvSpPr txBox="1"/>
          <p:nvPr/>
        </p:nvSpPr>
        <p:spPr>
          <a:xfrm>
            <a:off x="1143000" y="2324100"/>
            <a:ext cx="10058400" cy="5509200"/>
          </a:xfrm>
          <a:prstGeom prst="rect">
            <a:avLst/>
          </a:prstGeom>
          <a:noFill/>
        </p:spPr>
        <p:txBody>
          <a:bodyPr wrap="square" rtlCol="0">
            <a:spAutoFit/>
          </a:bodyPr>
          <a:lstStyle/>
          <a:p>
            <a:r>
              <a:rPr lang="en-US" sz="4400" dirty="0" smtClean="0">
                <a:solidFill>
                  <a:schemeClr val="bg1"/>
                </a:solidFill>
              </a:rPr>
              <a:t>1. Complete </a:t>
            </a:r>
            <a:r>
              <a:rPr lang="en-US" sz="4400" dirty="0">
                <a:solidFill>
                  <a:schemeClr val="bg1"/>
                </a:solidFill>
              </a:rPr>
              <a:t>backend integration by </a:t>
            </a:r>
            <a:r>
              <a:rPr lang="en-US" sz="4400" dirty="0" smtClean="0">
                <a:solidFill>
                  <a:schemeClr val="bg1"/>
                </a:solidFill>
              </a:rPr>
              <a:t>2 weeks.</a:t>
            </a:r>
            <a:endParaRPr lang="en-US" sz="4400" dirty="0">
              <a:solidFill>
                <a:schemeClr val="bg1"/>
              </a:solidFill>
            </a:endParaRPr>
          </a:p>
          <a:p>
            <a:r>
              <a:rPr lang="en-US" sz="4400" dirty="0" smtClean="0">
                <a:solidFill>
                  <a:schemeClr val="bg1"/>
                </a:solidFill>
              </a:rPr>
              <a:t>2. Implement </a:t>
            </a:r>
            <a:r>
              <a:rPr lang="en-US" sz="4400" dirty="0">
                <a:solidFill>
                  <a:schemeClr val="bg1"/>
                </a:solidFill>
              </a:rPr>
              <a:t>advanced features like step-by-step explanations.</a:t>
            </a:r>
          </a:p>
          <a:p>
            <a:r>
              <a:rPr lang="en-US" sz="4400" dirty="0" smtClean="0">
                <a:solidFill>
                  <a:schemeClr val="bg1"/>
                </a:solidFill>
              </a:rPr>
              <a:t>3. Enhance </a:t>
            </a:r>
            <a:r>
              <a:rPr lang="en-US" sz="4400" dirty="0">
                <a:solidFill>
                  <a:schemeClr val="bg1"/>
                </a:solidFill>
              </a:rPr>
              <a:t>user interface and experience with dynamic designs.</a:t>
            </a:r>
          </a:p>
          <a:p>
            <a:r>
              <a:rPr lang="en-US" sz="4400" dirty="0" smtClean="0">
                <a:solidFill>
                  <a:schemeClr val="bg1"/>
                </a:solidFill>
              </a:rPr>
              <a:t>4.Full </a:t>
            </a:r>
            <a:r>
              <a:rPr lang="en-US" sz="4400" dirty="0">
                <a:solidFill>
                  <a:schemeClr val="bg1"/>
                </a:solidFill>
              </a:rPr>
              <a:t>deployment and beta testing by </a:t>
            </a:r>
            <a:r>
              <a:rPr lang="en-US" sz="4400" dirty="0" smtClean="0">
                <a:solidFill>
                  <a:schemeClr val="bg1"/>
                </a:solidFill>
              </a:rPr>
              <a:t>6 months.</a:t>
            </a:r>
            <a:endParaRPr lang="en-US" sz="4400" dirty="0">
              <a:solidFill>
                <a:schemeClr val="bg1"/>
              </a:solidFill>
            </a:endParaRPr>
          </a:p>
        </p:txBody>
      </p:sp>
    </p:spTree>
    <p:extLst>
      <p:ext uri="{BB962C8B-B14F-4D97-AF65-F5344CB8AC3E}">
        <p14:creationId xmlns:p14="http://schemas.microsoft.com/office/powerpoint/2010/main" val="2857896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7800" y="-4086642"/>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en-US" dirty="0"/>
          </a:p>
        </p:txBody>
      </p:sp>
      <p:sp>
        <p:nvSpPr>
          <p:cNvPr id="4" name="TextBox 3"/>
          <p:cNvSpPr txBox="1"/>
          <p:nvPr/>
        </p:nvSpPr>
        <p:spPr>
          <a:xfrm>
            <a:off x="990600" y="952500"/>
            <a:ext cx="4419600" cy="1107996"/>
          </a:xfrm>
          <a:prstGeom prst="rect">
            <a:avLst/>
          </a:prstGeom>
          <a:noFill/>
        </p:spPr>
        <p:txBody>
          <a:bodyPr wrap="square" rtlCol="0">
            <a:spAutoFit/>
          </a:bodyPr>
          <a:lstStyle/>
          <a:p>
            <a:r>
              <a:rPr lang="en-US" sz="6600" b="1" dirty="0" smtClean="0">
                <a:solidFill>
                  <a:schemeClr val="bg1"/>
                </a:solidFill>
              </a:rPr>
              <a:t>Conclusion </a:t>
            </a:r>
            <a:r>
              <a:rPr lang="en-US" sz="4400" b="1" dirty="0" smtClean="0">
                <a:solidFill>
                  <a:schemeClr val="bg1"/>
                </a:solidFill>
              </a:rPr>
              <a:t>:</a:t>
            </a:r>
            <a:endParaRPr lang="en-US" sz="4400" b="1" dirty="0">
              <a:solidFill>
                <a:schemeClr val="bg1"/>
              </a:solidFill>
            </a:endParaRPr>
          </a:p>
        </p:txBody>
      </p:sp>
      <p:sp>
        <p:nvSpPr>
          <p:cNvPr id="5" name="TextBox 4"/>
          <p:cNvSpPr txBox="1"/>
          <p:nvPr/>
        </p:nvSpPr>
        <p:spPr>
          <a:xfrm>
            <a:off x="533400" y="2431871"/>
            <a:ext cx="16535400" cy="4154984"/>
          </a:xfrm>
          <a:prstGeom prst="rect">
            <a:avLst/>
          </a:prstGeom>
          <a:noFill/>
        </p:spPr>
        <p:txBody>
          <a:bodyPr wrap="square" rtlCol="0">
            <a:spAutoFit/>
          </a:bodyPr>
          <a:lstStyle/>
          <a:p>
            <a:r>
              <a:rPr lang="en-US" sz="4400" b="1" dirty="0" err="1">
                <a:solidFill>
                  <a:schemeClr val="bg1"/>
                </a:solidFill>
              </a:rPr>
              <a:t>MATgpt</a:t>
            </a:r>
            <a:r>
              <a:rPr lang="en-US" sz="4400" b="1" dirty="0">
                <a:solidFill>
                  <a:schemeClr val="bg1"/>
                </a:solidFill>
              </a:rPr>
              <a:t> aims to revolutionize math problem-solving by using AI to simplify complex calculations and enhance learning. While still in development, it reflects our commitment to creating an intuitive and accessible platform for diverse users. Thank you for your time, and we look forward to your feedback to help improve and grow this project.</a:t>
            </a:r>
          </a:p>
          <a:p>
            <a:endParaRPr lang="en-US" sz="4400" b="1" dirty="0">
              <a:solidFill>
                <a:schemeClr val="bg1"/>
              </a:solidFill>
            </a:endParaRPr>
          </a:p>
        </p:txBody>
      </p:sp>
    </p:spTree>
    <p:extLst>
      <p:ext uri="{BB962C8B-B14F-4D97-AF65-F5344CB8AC3E}">
        <p14:creationId xmlns:p14="http://schemas.microsoft.com/office/powerpoint/2010/main" val="2863961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4804404" y="-785159"/>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6" name="Freeform 6"/>
          <p:cNvSpPr/>
          <p:nvPr/>
        </p:nvSpPr>
        <p:spPr>
          <a:xfrm>
            <a:off x="1752600" y="7515503"/>
            <a:ext cx="6152606" cy="752197"/>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pPr lvl="3"/>
            <a:r>
              <a:rPr lang="en-US" sz="2400" b="1" dirty="0" smtClean="0"/>
              <a:t>VOYAGER</a:t>
            </a:r>
            <a:endParaRPr lang="en-US" b="1" dirty="0"/>
          </a:p>
        </p:txBody>
      </p:sp>
      <p:sp>
        <p:nvSpPr>
          <p:cNvPr id="4" name="TextBox 4"/>
          <p:cNvSpPr txBox="1"/>
          <p:nvPr/>
        </p:nvSpPr>
        <p:spPr>
          <a:xfrm>
            <a:off x="1434838" y="2324097"/>
            <a:ext cx="8334816" cy="4714391"/>
          </a:xfrm>
          <a:prstGeom prst="rect">
            <a:avLst/>
          </a:prstGeom>
        </p:spPr>
        <p:txBody>
          <a:bodyPr lIns="0" tIns="0" rIns="0" bIns="0" rtlCol="0" anchor="t">
            <a:spAutoFit/>
          </a:bodyPr>
          <a:lstStyle/>
          <a:p>
            <a:pPr algn="l">
              <a:lnSpc>
                <a:spcPts val="17175"/>
              </a:lnSpc>
            </a:pPr>
            <a:r>
              <a:rPr lang="en-US" sz="23527">
                <a:solidFill>
                  <a:srgbClr val="FFFFFF"/>
                </a:solidFill>
                <a:latin typeface="Ara Hamah Alfidaa"/>
              </a:rPr>
              <a:t>Thank</a:t>
            </a:r>
          </a:p>
          <a:p>
            <a:pPr algn="l">
              <a:lnSpc>
                <a:spcPts val="17175"/>
              </a:lnSpc>
            </a:pPr>
            <a:r>
              <a:rPr lang="en-US" sz="23527">
                <a:solidFill>
                  <a:srgbClr val="FFFFFF"/>
                </a:solidFill>
                <a:latin typeface="Ara Hamah Alfidaa"/>
              </a:rPr>
              <a:t>you!</a:t>
            </a:r>
          </a:p>
        </p:txBody>
      </p:sp>
      <p:sp>
        <p:nvSpPr>
          <p:cNvPr id="5" name="TextBox 5"/>
          <p:cNvSpPr txBox="1"/>
          <p:nvPr/>
        </p:nvSpPr>
        <p:spPr>
          <a:xfrm>
            <a:off x="1434838" y="6333002"/>
            <a:ext cx="8066022" cy="705486"/>
          </a:xfrm>
          <a:prstGeom prst="rect">
            <a:avLst/>
          </a:prstGeom>
        </p:spPr>
        <p:txBody>
          <a:bodyPr lIns="0" tIns="0" rIns="0" bIns="0" rtlCol="0" anchor="t">
            <a:spAutoFit/>
          </a:bodyPr>
          <a:lstStyle/>
          <a:p>
            <a:pPr algn="l">
              <a:lnSpc>
                <a:spcPts val="5739"/>
              </a:lnSpc>
              <a:spcBef>
                <a:spcPct val="0"/>
              </a:spcBef>
            </a:pPr>
            <a:r>
              <a:rPr lang="en-US" sz="4099" spc="32">
                <a:solidFill>
                  <a:srgbClr val="FFFFFF"/>
                </a:solidFill>
                <a:latin typeface="TT Chocolates"/>
              </a:rPr>
              <a:t>Don’t hesitate to contact us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Freeform 4"/>
          <p:cNvSpPr/>
          <p:nvPr/>
        </p:nvSpPr>
        <p:spPr>
          <a:xfrm>
            <a:off x="6673031" y="7675957"/>
            <a:ext cx="4941937" cy="943461"/>
          </a:xfrm>
          <a:custGeom>
            <a:avLst/>
            <a:gdLst/>
            <a:ahLst/>
            <a:cxnLst/>
            <a:rect l="l" t="t" r="r" b="b"/>
            <a:pathLst>
              <a:path w="4941937" h="943461">
                <a:moveTo>
                  <a:pt x="0" y="0"/>
                </a:moveTo>
                <a:lnTo>
                  <a:pt x="4941938" y="0"/>
                </a:lnTo>
                <a:lnTo>
                  <a:pt x="4941938" y="943461"/>
                </a:lnTo>
                <a:lnTo>
                  <a:pt x="0" y="9434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1600200" y="-128601"/>
            <a:ext cx="14322596" cy="3136196"/>
          </a:xfrm>
          <a:prstGeom prst="rect">
            <a:avLst/>
          </a:prstGeom>
        </p:spPr>
        <p:txBody>
          <a:bodyPr lIns="0" tIns="0" rIns="0" bIns="0" rtlCol="0" anchor="t">
            <a:spAutoFit/>
          </a:bodyPr>
          <a:lstStyle/>
          <a:p>
            <a:pPr algn="ctr">
              <a:lnSpc>
                <a:spcPts val="25588"/>
              </a:lnSpc>
            </a:pPr>
            <a:r>
              <a:rPr lang="en-US" sz="18277" dirty="0">
                <a:solidFill>
                  <a:srgbClr val="FFFFFF"/>
                </a:solidFill>
                <a:latin typeface="Ara Hamah Alfidaa"/>
              </a:rPr>
              <a:t>welcome!</a:t>
            </a:r>
          </a:p>
        </p:txBody>
      </p:sp>
      <p:sp>
        <p:nvSpPr>
          <p:cNvPr id="6" name="TextBox 6"/>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sp>
        <p:nvSpPr>
          <p:cNvPr id="7" name="TextBox 7"/>
          <p:cNvSpPr txBox="1"/>
          <p:nvPr/>
        </p:nvSpPr>
        <p:spPr>
          <a:xfrm>
            <a:off x="1371600" y="2681287"/>
            <a:ext cx="15925800" cy="2708434"/>
          </a:xfrm>
          <a:prstGeom prst="rect">
            <a:avLst/>
          </a:prstGeom>
        </p:spPr>
        <p:txBody>
          <a:bodyPr wrap="square" lIns="0" tIns="0" rIns="0" bIns="0" rtlCol="0" anchor="t">
            <a:spAutoFit/>
          </a:bodyPr>
          <a:lstStyle/>
          <a:p>
            <a:r>
              <a:rPr lang="en-US" sz="4400" dirty="0" smtClean="0">
                <a:solidFill>
                  <a:schemeClr val="bg1"/>
                </a:solidFill>
              </a:rPr>
              <a:t>We </a:t>
            </a:r>
            <a:r>
              <a:rPr lang="en-US" sz="4400" dirty="0">
                <a:solidFill>
                  <a:schemeClr val="bg1"/>
                </a:solidFill>
              </a:rPr>
              <a:t>are thrilled to have you here today as we present our innovative project, </a:t>
            </a:r>
            <a:r>
              <a:rPr lang="en-US" sz="4400" dirty="0" err="1">
                <a:solidFill>
                  <a:schemeClr val="bg1"/>
                </a:solidFill>
              </a:rPr>
              <a:t>MATgpt</a:t>
            </a:r>
            <a:r>
              <a:rPr lang="en-US" sz="4400" dirty="0">
                <a:solidFill>
                  <a:schemeClr val="bg1"/>
                </a:solidFill>
              </a:rPr>
              <a:t>, designed to simplify math and empower users with AI-driven solutions. Let's explore the journey and vision behind </a:t>
            </a:r>
            <a:r>
              <a:rPr lang="en-US" sz="4400" dirty="0" err="1">
                <a:solidFill>
                  <a:schemeClr val="bg1"/>
                </a:solidFill>
              </a:rPr>
              <a:t>MATgpt</a:t>
            </a:r>
            <a:r>
              <a:rPr lang="en-US" sz="4400" dirty="0">
                <a:solidFill>
                  <a:schemeClr val="bg1"/>
                </a:solidFill>
              </a:rPr>
              <a:t> together</a:t>
            </a:r>
            <a:r>
              <a:rPr lang="en-US" sz="4400" dirty="0" smtClean="0">
                <a:solidFill>
                  <a:schemeClr val="bg1"/>
                </a:solidFill>
              </a:rPr>
              <a:t>!</a:t>
            </a:r>
            <a:endParaRPr lang="en-US" sz="4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1540489" y="-3366847"/>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11" name="TextBox 11"/>
          <p:cNvSpPr txBox="1"/>
          <p:nvPr/>
        </p:nvSpPr>
        <p:spPr>
          <a:xfrm>
            <a:off x="1397909" y="723900"/>
            <a:ext cx="9808195" cy="840615"/>
          </a:xfrm>
          <a:prstGeom prst="rect">
            <a:avLst/>
          </a:prstGeom>
        </p:spPr>
        <p:txBody>
          <a:bodyPr lIns="0" tIns="0" rIns="0" bIns="0" rtlCol="0" anchor="t">
            <a:spAutoFit/>
          </a:bodyPr>
          <a:lstStyle/>
          <a:p>
            <a:pPr algn="ctr">
              <a:lnSpc>
                <a:spcPts val="4861"/>
              </a:lnSpc>
            </a:pPr>
            <a:r>
              <a:rPr lang="en-US" sz="9600" spc="534" dirty="0">
                <a:solidFill>
                  <a:schemeClr val="bg1"/>
                </a:solidFill>
                <a:latin typeface="Tek Tall Arabic Bold"/>
              </a:rPr>
              <a:t>Our vision</a:t>
            </a:r>
          </a:p>
        </p:txBody>
      </p:sp>
      <p:sp>
        <p:nvSpPr>
          <p:cNvPr id="13" name="TextBox 13"/>
          <p:cNvSpPr txBox="1"/>
          <p:nvPr/>
        </p:nvSpPr>
        <p:spPr>
          <a:xfrm>
            <a:off x="1219199" y="3075613"/>
            <a:ext cx="9098817" cy="3246402"/>
          </a:xfrm>
          <a:prstGeom prst="rect">
            <a:avLst/>
          </a:prstGeom>
        </p:spPr>
        <p:txBody>
          <a:bodyPr wrap="square" lIns="0" tIns="0" rIns="0" bIns="0" rtlCol="0" anchor="t">
            <a:spAutoFit/>
          </a:bodyPr>
          <a:lstStyle/>
          <a:p>
            <a:pPr>
              <a:lnSpc>
                <a:spcPts val="4200"/>
              </a:lnSpc>
              <a:spcBef>
                <a:spcPct val="0"/>
              </a:spcBef>
            </a:pPr>
            <a:r>
              <a:rPr lang="en-US" sz="3200" dirty="0" smtClean="0"/>
              <a:t/>
            </a:r>
            <a:br>
              <a:rPr lang="en-US" sz="3200" dirty="0" smtClean="0"/>
            </a:br>
            <a:r>
              <a:rPr lang="en-US" sz="4000" b="1" dirty="0" smtClean="0">
                <a:solidFill>
                  <a:schemeClr val="bg1"/>
                </a:solidFill>
              </a:rPr>
              <a:t>Our vision is to simplify math learning through innovative AI tools, empowering students, educators, and professionals worldwide to build a platform that evolves with user needs and advancements in AI.</a:t>
            </a:r>
            <a:endParaRPr lang="en-US" sz="3600" b="1" spc="24" dirty="0">
              <a:solidFill>
                <a:schemeClr val="bg1"/>
              </a:solidFill>
              <a:latin typeface="TT Chocolates"/>
            </a:endParaRPr>
          </a:p>
        </p:txBody>
      </p:sp>
      <p:pic>
        <p:nvPicPr>
          <p:cNvPr id="1030" name="Picture 6" descr="C:\Users\User\Downloads\animated symbol of a machine learning chatbot with neon effects and a futuristic vision on a bluish pink neon backgr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1943100"/>
            <a:ext cx="5668904" cy="6400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610100" y="-4876800"/>
            <a:ext cx="10287000" cy="1981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19" name="Freeform 19"/>
          <p:cNvSpPr/>
          <p:nvPr/>
        </p:nvSpPr>
        <p:spPr>
          <a:xfrm>
            <a:off x="761267" y="7234481"/>
            <a:ext cx="3816719" cy="1727111"/>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3">
              <a:extLst>
                <a:ext uri="{96DAC541-7B7A-43D3-8B79-37D633B846F1}">
                  <asvg:svgBlip xmlns="" xmlns:asvg="http://schemas.microsoft.com/office/drawing/2016/SVG/main" r:embed="rId9"/>
                </a:ext>
              </a:extLst>
            </a:blip>
            <a:stretch>
              <a:fillRect/>
            </a:stretch>
          </a:blipFill>
        </p:spPr>
      </p:sp>
      <p:sp>
        <p:nvSpPr>
          <p:cNvPr id="20" name="TextBox 20"/>
          <p:cNvSpPr txBox="1"/>
          <p:nvPr/>
        </p:nvSpPr>
        <p:spPr>
          <a:xfrm>
            <a:off x="1585087" y="495300"/>
            <a:ext cx="15158500" cy="2413635"/>
          </a:xfrm>
          <a:prstGeom prst="rect">
            <a:avLst/>
          </a:prstGeom>
        </p:spPr>
        <p:txBody>
          <a:bodyPr lIns="0" tIns="0" rIns="0" bIns="0" rtlCol="0" anchor="t">
            <a:spAutoFit/>
          </a:bodyPr>
          <a:lstStyle/>
          <a:p>
            <a:pPr algn="ctr">
              <a:lnSpc>
                <a:spcPts val="19739"/>
              </a:lnSpc>
            </a:pPr>
            <a:r>
              <a:rPr lang="en-US" sz="14100" dirty="0">
                <a:solidFill>
                  <a:srgbClr val="FFFFFF"/>
                </a:solidFill>
                <a:latin typeface="Ara Hamah Alfidaa"/>
              </a:rPr>
              <a:t>Meet the team</a:t>
            </a:r>
          </a:p>
        </p:txBody>
      </p:sp>
      <p:sp>
        <p:nvSpPr>
          <p:cNvPr id="21" name="TextBox 21"/>
          <p:cNvSpPr txBox="1"/>
          <p:nvPr/>
        </p:nvSpPr>
        <p:spPr>
          <a:xfrm>
            <a:off x="774700" y="7352773"/>
            <a:ext cx="3260901" cy="1346522"/>
          </a:xfrm>
          <a:prstGeom prst="rect">
            <a:avLst/>
          </a:prstGeom>
        </p:spPr>
        <p:txBody>
          <a:bodyPr wrap="square" lIns="0" tIns="0" rIns="0" bIns="0" rtlCol="0" anchor="t">
            <a:spAutoFit/>
          </a:bodyPr>
          <a:lstStyle/>
          <a:p>
            <a:pPr algn="ctr">
              <a:lnSpc>
                <a:spcPts val="3489"/>
              </a:lnSpc>
            </a:pPr>
            <a:r>
              <a:rPr lang="en-US" sz="2400" b="1" spc="383" dirty="0" err="1" smtClean="0">
                <a:solidFill>
                  <a:srgbClr val="232E54"/>
                </a:solidFill>
                <a:latin typeface="Alef" panose="00000500000000000000" pitchFamily="2" charset="-79"/>
                <a:cs typeface="Alef" panose="00000500000000000000" pitchFamily="2" charset="-79"/>
              </a:rPr>
              <a:t>Tamzid</a:t>
            </a:r>
            <a:r>
              <a:rPr lang="en-US" sz="2400" b="1" spc="383" dirty="0" smtClean="0">
                <a:solidFill>
                  <a:srgbClr val="232E54"/>
                </a:solidFill>
                <a:latin typeface="Alef" panose="00000500000000000000" pitchFamily="2" charset="-79"/>
                <a:cs typeface="Alef" panose="00000500000000000000" pitchFamily="2" charset="-79"/>
              </a:rPr>
              <a:t> Ahmed </a:t>
            </a:r>
            <a:r>
              <a:rPr lang="en-US" sz="2400" b="1" spc="383" dirty="0" err="1" smtClean="0">
                <a:solidFill>
                  <a:srgbClr val="232E54"/>
                </a:solidFill>
                <a:latin typeface="Alef" panose="00000500000000000000" pitchFamily="2" charset="-79"/>
                <a:cs typeface="Alef" panose="00000500000000000000" pitchFamily="2" charset="-79"/>
              </a:rPr>
              <a:t>Pallab</a:t>
            </a:r>
            <a:endParaRPr lang="en-US" sz="2400" b="1" spc="383" dirty="0" smtClean="0">
              <a:solidFill>
                <a:srgbClr val="232E54"/>
              </a:solidFill>
              <a:latin typeface="Alef" panose="00000500000000000000" pitchFamily="2" charset="-79"/>
              <a:cs typeface="Alef" panose="00000500000000000000" pitchFamily="2" charset="-79"/>
            </a:endParaRPr>
          </a:p>
          <a:p>
            <a:pPr algn="ctr">
              <a:lnSpc>
                <a:spcPts val="3489"/>
              </a:lnSpc>
            </a:pPr>
            <a:r>
              <a:rPr lang="en-US" sz="2400" b="1" spc="383" dirty="0" smtClean="0">
                <a:solidFill>
                  <a:srgbClr val="232E54"/>
                </a:solidFill>
                <a:latin typeface="Alef" panose="00000500000000000000" pitchFamily="2" charset="-79"/>
                <a:cs typeface="Alef" panose="00000500000000000000" pitchFamily="2" charset="-79"/>
              </a:rPr>
              <a:t>2125051103</a:t>
            </a:r>
            <a:endParaRPr lang="en-US" sz="2400" b="1" spc="383" dirty="0">
              <a:solidFill>
                <a:srgbClr val="232E54"/>
              </a:solidFill>
              <a:latin typeface="Alef" panose="00000500000000000000" pitchFamily="2" charset="-79"/>
              <a:cs typeface="Alef" panose="00000500000000000000" pitchFamily="2" charset="-79"/>
            </a:endParaRPr>
          </a:p>
        </p:txBody>
      </p:sp>
      <p:sp>
        <p:nvSpPr>
          <p:cNvPr id="23" name="Freeform 23"/>
          <p:cNvSpPr/>
          <p:nvPr/>
        </p:nvSpPr>
        <p:spPr>
          <a:xfrm>
            <a:off x="4740659" y="7234481"/>
            <a:ext cx="4267200" cy="1637287"/>
          </a:xfrm>
          <a:custGeom>
            <a:avLst/>
            <a:gdLst/>
            <a:ahLst/>
            <a:cxnLst/>
            <a:rect l="l" t="t" r="r" b="b"/>
            <a:pathLst>
              <a:path w="3437304" h="656213">
                <a:moveTo>
                  <a:pt x="0" y="0"/>
                </a:moveTo>
                <a:lnTo>
                  <a:pt x="3437304" y="0"/>
                </a:lnTo>
                <a:lnTo>
                  <a:pt x="3437304" y="656213"/>
                </a:lnTo>
                <a:lnTo>
                  <a:pt x="0" y="656213"/>
                </a:lnTo>
                <a:lnTo>
                  <a:pt x="0" y="0"/>
                </a:lnTo>
                <a:close/>
              </a:path>
            </a:pathLst>
          </a:custGeom>
          <a:blipFill>
            <a:blip r:embed="rId3">
              <a:extLst>
                <a:ext uri="{96DAC541-7B7A-43D3-8B79-37D633B846F1}">
                  <asvg:svgBlip xmlns="" xmlns:asvg="http://schemas.microsoft.com/office/drawing/2016/SVG/main" r:embed="rId9"/>
                </a:ext>
              </a:extLst>
            </a:blip>
            <a:stretch>
              <a:fillRect/>
            </a:stretch>
          </a:blipFill>
        </p:spPr>
      </p:sp>
      <p:sp>
        <p:nvSpPr>
          <p:cNvPr id="24" name="TextBox 24"/>
          <p:cNvSpPr txBox="1"/>
          <p:nvPr/>
        </p:nvSpPr>
        <p:spPr>
          <a:xfrm>
            <a:off x="7010401" y="8479170"/>
            <a:ext cx="3309114" cy="448841"/>
          </a:xfrm>
          <a:prstGeom prst="rect">
            <a:avLst/>
          </a:prstGeom>
        </p:spPr>
        <p:txBody>
          <a:bodyPr wrap="square" lIns="0" tIns="0" rIns="0" bIns="0" rtlCol="0" anchor="t">
            <a:spAutoFit/>
          </a:bodyPr>
          <a:lstStyle/>
          <a:p>
            <a:pPr algn="ctr">
              <a:lnSpc>
                <a:spcPts val="3489"/>
              </a:lnSpc>
            </a:pPr>
            <a:endParaRPr lang="en-US" sz="2492" spc="383" dirty="0" smtClean="0">
              <a:solidFill>
                <a:srgbClr val="232E54"/>
              </a:solidFill>
              <a:latin typeface="Tek Tall Arabic Bold"/>
            </a:endParaRPr>
          </a:p>
        </p:txBody>
      </p:sp>
      <p:sp>
        <p:nvSpPr>
          <p:cNvPr id="25" name="Freeform 25"/>
          <p:cNvSpPr/>
          <p:nvPr/>
        </p:nvSpPr>
        <p:spPr>
          <a:xfrm>
            <a:off x="9322173" y="7180045"/>
            <a:ext cx="4182634" cy="1637287"/>
          </a:xfrm>
          <a:custGeom>
            <a:avLst/>
            <a:gdLst/>
            <a:ahLst/>
            <a:cxnLst/>
            <a:rect l="l" t="t" r="r" b="b"/>
            <a:pathLst>
              <a:path w="3437304" h="656213">
                <a:moveTo>
                  <a:pt x="0" y="0"/>
                </a:moveTo>
                <a:lnTo>
                  <a:pt x="3437305" y="0"/>
                </a:lnTo>
                <a:lnTo>
                  <a:pt x="3437305" y="656213"/>
                </a:lnTo>
                <a:lnTo>
                  <a:pt x="0" y="656213"/>
                </a:lnTo>
                <a:lnTo>
                  <a:pt x="0" y="0"/>
                </a:lnTo>
                <a:close/>
              </a:path>
            </a:pathLst>
          </a:custGeom>
          <a:blipFill>
            <a:blip r:embed="rId3">
              <a:extLst>
                <a:ext uri="{96DAC541-7B7A-43D3-8B79-37D633B846F1}">
                  <asvg:svgBlip xmlns="" xmlns:asvg="http://schemas.microsoft.com/office/drawing/2016/SVG/main" r:embed="rId9"/>
                </a:ext>
              </a:extLst>
            </a:blip>
            <a:stretch>
              <a:fillRect/>
            </a:stretch>
          </a:blipFill>
        </p:spPr>
      </p:sp>
      <p:sp>
        <p:nvSpPr>
          <p:cNvPr id="26" name="TextBox 26"/>
          <p:cNvSpPr txBox="1"/>
          <p:nvPr/>
        </p:nvSpPr>
        <p:spPr>
          <a:xfrm>
            <a:off x="12044825" y="8530078"/>
            <a:ext cx="2873829" cy="432491"/>
          </a:xfrm>
          <a:prstGeom prst="rect">
            <a:avLst/>
          </a:prstGeom>
        </p:spPr>
        <p:txBody>
          <a:bodyPr lIns="0" tIns="0" rIns="0" bIns="0" rtlCol="0" anchor="t">
            <a:spAutoFit/>
          </a:bodyPr>
          <a:lstStyle/>
          <a:p>
            <a:pPr algn="ctr">
              <a:lnSpc>
                <a:spcPts val="3489"/>
              </a:lnSpc>
            </a:pPr>
            <a:endParaRPr lang="en-US" sz="2492" spc="383" dirty="0">
              <a:solidFill>
                <a:srgbClr val="232E54"/>
              </a:solidFill>
              <a:latin typeface="Tek Tall Arabic Bold"/>
            </a:endParaRPr>
          </a:p>
        </p:txBody>
      </p:sp>
      <p:pic>
        <p:nvPicPr>
          <p:cNvPr id="1028" name="Picture 4" descr="No description availabl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40659" y="3520605"/>
            <a:ext cx="3249002" cy="318711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96400" y="3324056"/>
            <a:ext cx="3151799" cy="348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C:\Users\User\Downloads\WhatsApp Image 2024-05-12 at 10.20.55 PM.jpe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9166" y="3518535"/>
            <a:ext cx="3204797" cy="32557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00601" y="7425653"/>
            <a:ext cx="2971905" cy="1200329"/>
          </a:xfrm>
          <a:prstGeom prst="rect">
            <a:avLst/>
          </a:prstGeom>
          <a:noFill/>
        </p:spPr>
        <p:txBody>
          <a:bodyPr wrap="square" rtlCol="0">
            <a:spAutoFit/>
          </a:bodyPr>
          <a:lstStyle/>
          <a:p>
            <a:r>
              <a:rPr lang="en-US" sz="2400" b="1" dirty="0" err="1" smtClean="0">
                <a:latin typeface="Alef" panose="00000500000000000000" pitchFamily="2" charset="-79"/>
                <a:cs typeface="Alef" panose="00000500000000000000" pitchFamily="2" charset="-79"/>
              </a:rPr>
              <a:t>Mehedi</a:t>
            </a:r>
            <a:r>
              <a:rPr lang="en-US" sz="2400" b="1" dirty="0" smtClean="0">
                <a:latin typeface="Alef" panose="00000500000000000000" pitchFamily="2" charset="-79"/>
                <a:cs typeface="Alef" panose="00000500000000000000" pitchFamily="2" charset="-79"/>
              </a:rPr>
              <a:t> </a:t>
            </a:r>
            <a:r>
              <a:rPr lang="en-US" sz="2400" b="1" dirty="0" err="1" smtClean="0">
                <a:latin typeface="Alef" panose="00000500000000000000" pitchFamily="2" charset="-79"/>
                <a:cs typeface="Alef" panose="00000500000000000000" pitchFamily="2" charset="-79"/>
              </a:rPr>
              <a:t>Hasan</a:t>
            </a:r>
            <a:r>
              <a:rPr lang="en-US" sz="2400" b="1" dirty="0" smtClean="0">
                <a:latin typeface="Alef" panose="00000500000000000000" pitchFamily="2" charset="-79"/>
                <a:cs typeface="Alef" panose="00000500000000000000" pitchFamily="2" charset="-79"/>
              </a:rPr>
              <a:t> </a:t>
            </a:r>
            <a:r>
              <a:rPr lang="en-US" sz="2400" b="1" dirty="0" err="1" smtClean="0">
                <a:latin typeface="Alef" panose="00000500000000000000" pitchFamily="2" charset="-79"/>
                <a:cs typeface="Alef" panose="00000500000000000000" pitchFamily="2" charset="-79"/>
              </a:rPr>
              <a:t>Sipon</a:t>
            </a:r>
            <a:r>
              <a:rPr lang="en-US" sz="2400" b="1" dirty="0" smtClean="0">
                <a:latin typeface="Alef" panose="00000500000000000000" pitchFamily="2" charset="-79"/>
                <a:cs typeface="Alef" panose="00000500000000000000" pitchFamily="2" charset="-79"/>
              </a:rPr>
              <a:t/>
            </a:r>
            <a:br>
              <a:rPr lang="en-US" sz="2400" b="1" dirty="0" smtClean="0">
                <a:latin typeface="Alef" panose="00000500000000000000" pitchFamily="2" charset="-79"/>
                <a:cs typeface="Alef" panose="00000500000000000000" pitchFamily="2" charset="-79"/>
              </a:rPr>
            </a:br>
            <a:r>
              <a:rPr lang="en-US" sz="2400" b="1" dirty="0" smtClean="0">
                <a:latin typeface="Alef" panose="00000500000000000000" pitchFamily="2" charset="-79"/>
                <a:cs typeface="Alef" panose="00000500000000000000" pitchFamily="2" charset="-79"/>
              </a:rPr>
              <a:t>Id: 2125051082</a:t>
            </a:r>
            <a:endParaRPr lang="en-US" sz="2400" b="1" dirty="0">
              <a:latin typeface="Alef" panose="00000500000000000000" pitchFamily="2" charset="-79"/>
              <a:cs typeface="Alef" panose="00000500000000000000" pitchFamily="2" charset="-79"/>
            </a:endParaRPr>
          </a:p>
        </p:txBody>
      </p:sp>
      <p:sp>
        <p:nvSpPr>
          <p:cNvPr id="4" name="TextBox 3"/>
          <p:cNvSpPr txBox="1"/>
          <p:nvPr/>
        </p:nvSpPr>
        <p:spPr>
          <a:xfrm>
            <a:off x="9493477" y="7536913"/>
            <a:ext cx="2974905" cy="830997"/>
          </a:xfrm>
          <a:prstGeom prst="rect">
            <a:avLst/>
          </a:prstGeom>
          <a:noFill/>
        </p:spPr>
        <p:txBody>
          <a:bodyPr wrap="square" rtlCol="0">
            <a:spAutoFit/>
          </a:bodyPr>
          <a:lstStyle/>
          <a:p>
            <a:r>
              <a:rPr lang="en-US" sz="2400" dirty="0" err="1" smtClean="0">
                <a:latin typeface="Alef" panose="00000500000000000000" pitchFamily="2" charset="-79"/>
                <a:cs typeface="Alef" panose="00000500000000000000" pitchFamily="2" charset="-79"/>
              </a:rPr>
              <a:t>Robiul</a:t>
            </a:r>
            <a:r>
              <a:rPr lang="en-US" sz="2400" dirty="0" smtClean="0">
                <a:latin typeface="Alef" panose="00000500000000000000" pitchFamily="2" charset="-79"/>
                <a:cs typeface="Alef" panose="00000500000000000000" pitchFamily="2" charset="-79"/>
              </a:rPr>
              <a:t> Islam </a:t>
            </a:r>
            <a:r>
              <a:rPr lang="en-US" sz="2400" dirty="0" err="1" smtClean="0">
                <a:latin typeface="Alef" panose="00000500000000000000" pitchFamily="2" charset="-79"/>
                <a:cs typeface="Alef" panose="00000500000000000000" pitchFamily="2" charset="-79"/>
              </a:rPr>
              <a:t>Jubaer</a:t>
            </a:r>
            <a:r>
              <a:rPr lang="en-US" sz="2400" dirty="0" smtClean="0">
                <a:latin typeface="Alef" panose="00000500000000000000" pitchFamily="2" charset="-79"/>
                <a:cs typeface="Alef" panose="00000500000000000000" pitchFamily="2" charset="-79"/>
              </a:rPr>
              <a:t/>
            </a:r>
            <a:br>
              <a:rPr lang="en-US" sz="2400" dirty="0" smtClean="0">
                <a:latin typeface="Alef" panose="00000500000000000000" pitchFamily="2" charset="-79"/>
                <a:cs typeface="Alef" panose="00000500000000000000" pitchFamily="2" charset="-79"/>
              </a:rPr>
            </a:br>
            <a:r>
              <a:rPr lang="en-US" sz="2400" dirty="0" smtClean="0">
                <a:latin typeface="Alef" panose="00000500000000000000" pitchFamily="2" charset="-79"/>
                <a:cs typeface="Alef" panose="00000500000000000000" pitchFamily="2" charset="-79"/>
              </a:rPr>
              <a:t>2125051097</a:t>
            </a:r>
            <a:endParaRPr lang="en-US" sz="2400" dirty="0">
              <a:latin typeface="Alef" panose="00000500000000000000" pitchFamily="2" charset="-79"/>
              <a:cs typeface="Alef" panose="00000500000000000000" pitchFamily="2" charset="-79"/>
            </a:endParaRPr>
          </a:p>
        </p:txBody>
      </p:sp>
      <p:sp>
        <p:nvSpPr>
          <p:cNvPr id="15" name="Freeform 25"/>
          <p:cNvSpPr/>
          <p:nvPr/>
        </p:nvSpPr>
        <p:spPr>
          <a:xfrm>
            <a:off x="13702749" y="7133767"/>
            <a:ext cx="4182634" cy="1637287"/>
          </a:xfrm>
          <a:custGeom>
            <a:avLst/>
            <a:gdLst/>
            <a:ahLst/>
            <a:cxnLst/>
            <a:rect l="l" t="t" r="r" b="b"/>
            <a:pathLst>
              <a:path w="3437304" h="656213">
                <a:moveTo>
                  <a:pt x="0" y="0"/>
                </a:moveTo>
                <a:lnTo>
                  <a:pt x="3437305" y="0"/>
                </a:lnTo>
                <a:lnTo>
                  <a:pt x="3437305" y="656213"/>
                </a:lnTo>
                <a:lnTo>
                  <a:pt x="0" y="656213"/>
                </a:lnTo>
                <a:lnTo>
                  <a:pt x="0" y="0"/>
                </a:lnTo>
                <a:close/>
              </a:path>
            </a:pathLst>
          </a:custGeom>
          <a:blipFill>
            <a:blip r:embed="rId3">
              <a:extLst>
                <a:ext uri="{96DAC541-7B7A-43D3-8B79-37D633B846F1}">
                  <asvg:svgBlip xmlns="" xmlns:asvg="http://schemas.microsoft.com/office/drawing/2016/SVG/main" r:embed="rId9"/>
                </a:ext>
              </a:extLst>
            </a:blip>
            <a:stretch>
              <a:fillRect/>
            </a:stretch>
          </a:blipFill>
        </p:spPr>
      </p:sp>
      <p:sp>
        <p:nvSpPr>
          <p:cNvPr id="5" name="TextBox 4"/>
          <p:cNvSpPr txBox="1"/>
          <p:nvPr/>
        </p:nvSpPr>
        <p:spPr>
          <a:xfrm>
            <a:off x="14257176" y="7455663"/>
            <a:ext cx="2743200" cy="830997"/>
          </a:xfrm>
          <a:prstGeom prst="rect">
            <a:avLst/>
          </a:prstGeom>
          <a:noFill/>
        </p:spPr>
        <p:txBody>
          <a:bodyPr wrap="square" rtlCol="0">
            <a:spAutoFit/>
          </a:bodyPr>
          <a:lstStyle/>
          <a:p>
            <a:r>
              <a:rPr lang="en-US" sz="2400" dirty="0" smtClean="0">
                <a:latin typeface="Alef" panose="00000500000000000000" pitchFamily="2" charset="-79"/>
                <a:cs typeface="Alef" panose="00000500000000000000" pitchFamily="2" charset="-79"/>
              </a:rPr>
              <a:t>Md. </a:t>
            </a:r>
            <a:r>
              <a:rPr lang="en-US" sz="2400" dirty="0" err="1" smtClean="0">
                <a:latin typeface="Alef" panose="00000500000000000000" pitchFamily="2" charset="-79"/>
                <a:cs typeface="Alef" panose="00000500000000000000" pitchFamily="2" charset="-79"/>
              </a:rPr>
              <a:t>Hasib</a:t>
            </a:r>
            <a:r>
              <a:rPr lang="en-US" sz="2400" dirty="0" smtClean="0">
                <a:latin typeface="Alef" panose="00000500000000000000" pitchFamily="2" charset="-79"/>
                <a:cs typeface="Alef" panose="00000500000000000000" pitchFamily="2" charset="-79"/>
              </a:rPr>
              <a:t/>
            </a:r>
            <a:br>
              <a:rPr lang="en-US" sz="2400" dirty="0" smtClean="0">
                <a:latin typeface="Alef" panose="00000500000000000000" pitchFamily="2" charset="-79"/>
                <a:cs typeface="Alef" panose="00000500000000000000" pitchFamily="2" charset="-79"/>
              </a:rPr>
            </a:br>
            <a:r>
              <a:rPr lang="en-US" sz="2400" dirty="0" smtClean="0">
                <a:latin typeface="Alef" panose="00000500000000000000" pitchFamily="2" charset="-79"/>
                <a:cs typeface="Alef" panose="00000500000000000000" pitchFamily="2" charset="-79"/>
              </a:rPr>
              <a:t>2125051076</a:t>
            </a:r>
            <a:endParaRPr lang="en-US" sz="2400" dirty="0">
              <a:latin typeface="Alef" panose="00000500000000000000" pitchFamily="2" charset="-79"/>
              <a:cs typeface="Alef" panose="00000500000000000000" pitchFamily="2" charset="-79"/>
            </a:endParaRPr>
          </a:p>
        </p:txBody>
      </p:sp>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632764" y="3382974"/>
            <a:ext cx="3555546" cy="339129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133600" y="2218313"/>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5" name="TextBox 5"/>
          <p:cNvSpPr txBox="1"/>
          <p:nvPr/>
        </p:nvSpPr>
        <p:spPr>
          <a:xfrm>
            <a:off x="1066800" y="401987"/>
            <a:ext cx="12530519" cy="1308050"/>
          </a:xfrm>
          <a:prstGeom prst="rect">
            <a:avLst/>
          </a:prstGeom>
        </p:spPr>
        <p:txBody>
          <a:bodyPr wrap="square" lIns="0" tIns="0" rIns="0" bIns="0" rtlCol="0" anchor="t">
            <a:spAutoFit/>
          </a:bodyPr>
          <a:lstStyle/>
          <a:p>
            <a:pPr algn="l">
              <a:lnSpc>
                <a:spcPts val="10235"/>
              </a:lnSpc>
            </a:pPr>
            <a:r>
              <a:rPr lang="en-US" sz="14216" dirty="0" smtClean="0">
                <a:solidFill>
                  <a:srgbClr val="FFFFFF"/>
                </a:solidFill>
                <a:latin typeface="Ara Hamah Alfidaa"/>
              </a:rPr>
              <a:t>Introduction</a:t>
            </a:r>
            <a:endParaRPr lang="en-US" sz="14216" dirty="0">
              <a:solidFill>
                <a:srgbClr val="FFFFFF"/>
              </a:solidFill>
              <a:latin typeface="Ara Hamah Alfidaa"/>
            </a:endParaRPr>
          </a:p>
        </p:txBody>
      </p:sp>
      <p:sp>
        <p:nvSpPr>
          <p:cNvPr id="6" name="TextBox 6"/>
          <p:cNvSpPr txBox="1"/>
          <p:nvPr/>
        </p:nvSpPr>
        <p:spPr>
          <a:xfrm>
            <a:off x="9144000" y="1449909"/>
            <a:ext cx="7708527" cy="482761"/>
          </a:xfrm>
          <a:prstGeom prst="rect">
            <a:avLst/>
          </a:prstGeom>
        </p:spPr>
        <p:txBody>
          <a:bodyPr lIns="0" tIns="0" rIns="0" bIns="0" rtlCol="0" anchor="t">
            <a:spAutoFit/>
          </a:bodyPr>
          <a:lstStyle/>
          <a:p>
            <a:pPr algn="l">
              <a:lnSpc>
                <a:spcPts val="3919"/>
              </a:lnSpc>
              <a:spcBef>
                <a:spcPct val="0"/>
              </a:spcBef>
            </a:pPr>
            <a:r>
              <a:rPr lang="en-US" sz="2799" spc="22" dirty="0" smtClean="0">
                <a:solidFill>
                  <a:srgbClr val="FFFFFF"/>
                </a:solidFill>
                <a:latin typeface="TT Chocolates"/>
              </a:rPr>
              <a:t>.</a:t>
            </a:r>
            <a:endParaRPr lang="en-US" sz="2799" spc="22" dirty="0">
              <a:solidFill>
                <a:srgbClr val="FFFFFF"/>
              </a:solidFill>
              <a:latin typeface="TT Chocolates"/>
            </a:endParaRPr>
          </a:p>
        </p:txBody>
      </p:sp>
      <p:sp>
        <p:nvSpPr>
          <p:cNvPr id="14" name="TextBox 13"/>
          <p:cNvSpPr txBox="1"/>
          <p:nvPr/>
        </p:nvSpPr>
        <p:spPr>
          <a:xfrm>
            <a:off x="800099" y="1894570"/>
            <a:ext cx="16687800" cy="5509200"/>
          </a:xfrm>
          <a:prstGeom prst="rect">
            <a:avLst/>
          </a:prstGeom>
          <a:noFill/>
        </p:spPr>
        <p:txBody>
          <a:bodyPr wrap="square" rtlCol="0">
            <a:spAutoFit/>
          </a:bodyPr>
          <a:lstStyle/>
          <a:p>
            <a:pPr marL="571500" indent="-571500">
              <a:buFont typeface="Arial" pitchFamily="34" charset="0"/>
              <a:buChar char="•"/>
            </a:pPr>
            <a:r>
              <a:rPr lang="en-US" sz="4400" dirty="0" smtClean="0">
                <a:solidFill>
                  <a:schemeClr val="bg1"/>
                </a:solidFill>
              </a:rPr>
              <a:t> </a:t>
            </a:r>
            <a:r>
              <a:rPr lang="en-US" sz="4400" dirty="0" err="1">
                <a:solidFill>
                  <a:schemeClr val="bg1"/>
                </a:solidFill>
              </a:rPr>
              <a:t>MATgpt</a:t>
            </a:r>
            <a:r>
              <a:rPr lang="en-US" sz="4400" dirty="0">
                <a:solidFill>
                  <a:schemeClr val="bg1"/>
                </a:solidFill>
              </a:rPr>
              <a:t> is an AI-powered </a:t>
            </a:r>
            <a:r>
              <a:rPr lang="en-US" sz="4400" dirty="0" err="1">
                <a:solidFill>
                  <a:schemeClr val="bg1"/>
                </a:solidFill>
              </a:rPr>
              <a:t>chatbot</a:t>
            </a:r>
            <a:r>
              <a:rPr lang="en-US" sz="4400" dirty="0">
                <a:solidFill>
                  <a:schemeClr val="bg1"/>
                </a:solidFill>
              </a:rPr>
              <a:t> designed to solve mathematical problems. </a:t>
            </a:r>
            <a:endParaRPr lang="en-US" sz="4400" dirty="0" smtClean="0">
              <a:solidFill>
                <a:schemeClr val="bg1"/>
              </a:solidFill>
            </a:endParaRPr>
          </a:p>
          <a:p>
            <a:pPr marL="571500" indent="-571500">
              <a:buFont typeface="Arial" pitchFamily="34" charset="0"/>
              <a:buChar char="•"/>
            </a:pPr>
            <a:r>
              <a:rPr lang="en-US" sz="4400" dirty="0" smtClean="0">
                <a:solidFill>
                  <a:schemeClr val="bg1"/>
                </a:solidFill>
              </a:rPr>
              <a:t>Focused </a:t>
            </a:r>
            <a:r>
              <a:rPr lang="en-US" sz="4400" dirty="0">
                <a:solidFill>
                  <a:schemeClr val="bg1"/>
                </a:solidFill>
              </a:rPr>
              <a:t>on simplifying and automating complex calculations. </a:t>
            </a:r>
            <a:endParaRPr lang="en-US" sz="4400" dirty="0" smtClean="0">
              <a:solidFill>
                <a:schemeClr val="bg1"/>
              </a:solidFill>
            </a:endParaRPr>
          </a:p>
          <a:p>
            <a:pPr marL="571500" indent="-571500">
              <a:buFont typeface="Arial" pitchFamily="34" charset="0"/>
              <a:buChar char="•"/>
            </a:pPr>
            <a:r>
              <a:rPr lang="en-US" sz="4400" dirty="0" smtClean="0">
                <a:solidFill>
                  <a:schemeClr val="bg1"/>
                </a:solidFill>
              </a:rPr>
              <a:t>Combining </a:t>
            </a:r>
            <a:r>
              <a:rPr lang="en-US" sz="4400" dirty="0">
                <a:solidFill>
                  <a:schemeClr val="bg1"/>
                </a:solidFill>
              </a:rPr>
              <a:t>the latest AI technologies to enhance learning and productivity. </a:t>
            </a:r>
            <a:endParaRPr lang="en-US" sz="4400" dirty="0" smtClean="0">
              <a:solidFill>
                <a:schemeClr val="bg1"/>
              </a:solidFill>
            </a:endParaRPr>
          </a:p>
          <a:p>
            <a:pPr marL="571500" indent="-571500">
              <a:buFont typeface="Arial" pitchFamily="34" charset="0"/>
              <a:buChar char="•"/>
            </a:pPr>
            <a:r>
              <a:rPr lang="en-US" sz="4400" dirty="0" smtClean="0">
                <a:solidFill>
                  <a:schemeClr val="bg1"/>
                </a:solidFill>
              </a:rPr>
              <a:t>To </a:t>
            </a:r>
            <a:r>
              <a:rPr lang="en-US" sz="4400" dirty="0">
                <a:solidFill>
                  <a:schemeClr val="bg1"/>
                </a:solidFill>
              </a:rPr>
              <a:t>provide accessible and reliable math solutions for everyone. Implementing Python-based AI algorithms and natural language processing (NLP) for accurate math problem-solving.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15894"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3126196" y="-10325100"/>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7" name="TextBox 7"/>
          <p:cNvSpPr txBox="1"/>
          <p:nvPr/>
        </p:nvSpPr>
        <p:spPr>
          <a:xfrm>
            <a:off x="3109631" y="5163029"/>
            <a:ext cx="995442" cy="1767022"/>
          </a:xfrm>
          <a:prstGeom prst="rect">
            <a:avLst/>
          </a:prstGeom>
        </p:spPr>
        <p:txBody>
          <a:bodyPr lIns="0" tIns="0" rIns="0" bIns="0" rtlCol="0" anchor="t">
            <a:spAutoFit/>
          </a:bodyPr>
          <a:lstStyle/>
          <a:p>
            <a:pPr algn="ctr">
              <a:lnSpc>
                <a:spcPts val="14252"/>
              </a:lnSpc>
            </a:pPr>
            <a:endParaRPr lang="en-US" sz="10180" dirty="0">
              <a:solidFill>
                <a:srgbClr val="374F90"/>
              </a:solidFill>
              <a:latin typeface="Ara Hamah Alfidaa"/>
            </a:endParaRPr>
          </a:p>
        </p:txBody>
      </p:sp>
      <p:sp>
        <p:nvSpPr>
          <p:cNvPr id="13" name="TextBox 13"/>
          <p:cNvSpPr txBox="1"/>
          <p:nvPr/>
        </p:nvSpPr>
        <p:spPr>
          <a:xfrm>
            <a:off x="4585370" y="5351554"/>
            <a:ext cx="4185794" cy="1315806"/>
          </a:xfrm>
          <a:prstGeom prst="rect">
            <a:avLst/>
          </a:prstGeom>
        </p:spPr>
        <p:txBody>
          <a:bodyPr lIns="0" tIns="0" rIns="0" bIns="0" rtlCol="0" anchor="t">
            <a:spAutoFit/>
          </a:bodyPr>
          <a:lstStyle/>
          <a:p>
            <a:pPr algn="l">
              <a:lnSpc>
                <a:spcPts val="10722"/>
              </a:lnSpc>
            </a:pPr>
            <a:endParaRPr lang="en-US" sz="7659" dirty="0">
              <a:solidFill>
                <a:srgbClr val="FFFFFF"/>
              </a:solidFill>
              <a:latin typeface="Ara Hamah Alfidaa"/>
            </a:endParaRPr>
          </a:p>
        </p:txBody>
      </p:sp>
      <p:sp>
        <p:nvSpPr>
          <p:cNvPr id="17" name="TextBox 16"/>
          <p:cNvSpPr txBox="1"/>
          <p:nvPr/>
        </p:nvSpPr>
        <p:spPr>
          <a:xfrm>
            <a:off x="152400" y="382332"/>
            <a:ext cx="6172200" cy="2308324"/>
          </a:xfrm>
          <a:prstGeom prst="rect">
            <a:avLst/>
          </a:prstGeom>
          <a:noFill/>
        </p:spPr>
        <p:txBody>
          <a:bodyPr wrap="square" rtlCol="0">
            <a:spAutoFit/>
          </a:bodyPr>
          <a:lstStyle/>
          <a:p>
            <a:r>
              <a:rPr lang="en-US" sz="4800" b="1" dirty="0">
                <a:solidFill>
                  <a:schemeClr val="bg1"/>
                </a:solidFill>
              </a:rPr>
              <a:t>Used Language: </a:t>
            </a:r>
            <a:endParaRPr lang="en-US" sz="4800" b="1" dirty="0" smtClean="0">
              <a:solidFill>
                <a:schemeClr val="bg1"/>
              </a:solidFill>
            </a:endParaRPr>
          </a:p>
          <a:p>
            <a:r>
              <a:rPr lang="en-US" sz="2800" b="1" dirty="0" smtClean="0">
                <a:solidFill>
                  <a:schemeClr val="bg1"/>
                </a:solidFill>
              </a:rPr>
              <a:t> </a:t>
            </a:r>
            <a:r>
              <a:rPr lang="en-US" sz="3200" b="1" dirty="0">
                <a:solidFill>
                  <a:schemeClr val="bg1"/>
                </a:solidFill>
              </a:rPr>
              <a:t>Front-end: </a:t>
            </a:r>
            <a:r>
              <a:rPr lang="en-US" sz="2800" i="1" dirty="0">
                <a:solidFill>
                  <a:schemeClr val="bg1"/>
                </a:solidFill>
              </a:rPr>
              <a:t>HTML, </a:t>
            </a:r>
            <a:r>
              <a:rPr lang="en-US" sz="2800" i="1" dirty="0" smtClean="0">
                <a:solidFill>
                  <a:schemeClr val="bg1"/>
                </a:solidFill>
              </a:rPr>
              <a:t>CSS </a:t>
            </a:r>
          </a:p>
          <a:p>
            <a:r>
              <a:rPr lang="en-US" sz="3200" b="1" dirty="0" smtClean="0">
                <a:solidFill>
                  <a:schemeClr val="bg1"/>
                </a:solidFill>
              </a:rPr>
              <a:t> </a:t>
            </a:r>
            <a:r>
              <a:rPr lang="en-US" sz="3200" b="1" dirty="0">
                <a:solidFill>
                  <a:schemeClr val="bg1"/>
                </a:solidFill>
              </a:rPr>
              <a:t>Back-End: </a:t>
            </a:r>
            <a:r>
              <a:rPr lang="en-US" sz="2800" i="1" dirty="0">
                <a:solidFill>
                  <a:schemeClr val="bg1"/>
                </a:solidFill>
              </a:rPr>
              <a:t>Python(</a:t>
            </a:r>
            <a:r>
              <a:rPr lang="en-US" sz="2800" i="1" dirty="0" err="1">
                <a:solidFill>
                  <a:schemeClr val="bg1"/>
                </a:solidFill>
              </a:rPr>
              <a:t>Django</a:t>
            </a:r>
            <a:r>
              <a:rPr lang="en-US" sz="2800" i="1" dirty="0">
                <a:solidFill>
                  <a:schemeClr val="bg1"/>
                </a:solidFill>
              </a:rPr>
              <a:t> </a:t>
            </a:r>
            <a:r>
              <a:rPr lang="en-US" sz="2800" i="1" dirty="0" err="1">
                <a:solidFill>
                  <a:schemeClr val="bg1"/>
                </a:solidFill>
              </a:rPr>
              <a:t>farmwork</a:t>
            </a:r>
            <a:r>
              <a:rPr lang="en-US" sz="2800" i="1" dirty="0">
                <a:solidFill>
                  <a:schemeClr val="bg1"/>
                </a:solidFill>
              </a:rPr>
              <a:t>) </a:t>
            </a:r>
            <a:endParaRPr lang="en-US" sz="2800" i="1" dirty="0" smtClean="0">
              <a:solidFill>
                <a:schemeClr val="bg1"/>
              </a:solidFill>
            </a:endParaRPr>
          </a:p>
          <a:p>
            <a:r>
              <a:rPr lang="en-US" sz="3200" b="1" dirty="0" smtClean="0">
                <a:solidFill>
                  <a:schemeClr val="bg1"/>
                </a:solidFill>
              </a:rPr>
              <a:t> </a:t>
            </a:r>
            <a:r>
              <a:rPr lang="en-US" sz="3200" b="1" dirty="0">
                <a:solidFill>
                  <a:schemeClr val="bg1"/>
                </a:solidFill>
              </a:rPr>
              <a:t>Database: </a:t>
            </a:r>
            <a:r>
              <a:rPr lang="en-US" sz="2800" i="1" dirty="0" smtClean="0">
                <a:solidFill>
                  <a:schemeClr val="bg1"/>
                </a:solidFill>
              </a:rPr>
              <a:t>MySQL</a:t>
            </a:r>
            <a:endParaRPr lang="en-US" sz="2800" i="1" dirty="0">
              <a:solidFill>
                <a:schemeClr val="bg1"/>
              </a:solidFill>
            </a:endParaRPr>
          </a:p>
        </p:txBody>
      </p:sp>
      <p:sp>
        <p:nvSpPr>
          <p:cNvPr id="18" name="TextBox 17"/>
          <p:cNvSpPr txBox="1"/>
          <p:nvPr/>
        </p:nvSpPr>
        <p:spPr>
          <a:xfrm>
            <a:off x="9826486" y="4809086"/>
            <a:ext cx="4578627" cy="707886"/>
          </a:xfrm>
          <a:prstGeom prst="rect">
            <a:avLst/>
          </a:prstGeom>
          <a:noFill/>
        </p:spPr>
        <p:txBody>
          <a:bodyPr wrap="square" rtlCol="0">
            <a:spAutoFit/>
          </a:bodyPr>
          <a:lstStyle/>
          <a:p>
            <a:r>
              <a:rPr lang="en-US" sz="4000" b="1" dirty="0">
                <a:solidFill>
                  <a:schemeClr val="bg1"/>
                </a:solidFill>
              </a:rPr>
              <a:t>Platform: </a:t>
            </a:r>
            <a:r>
              <a:rPr lang="en-US" sz="4000" b="1" dirty="0" smtClean="0">
                <a:solidFill>
                  <a:schemeClr val="bg1"/>
                </a:solidFill>
              </a:rPr>
              <a:t> </a:t>
            </a:r>
            <a:r>
              <a:rPr lang="en-US" sz="2800" dirty="0">
                <a:solidFill>
                  <a:schemeClr val="bg1"/>
                </a:solidFill>
              </a:rPr>
              <a:t>Web-based</a:t>
            </a:r>
            <a:r>
              <a:rPr lang="en-US" sz="2000" b="1" dirty="0"/>
              <a:t>.</a:t>
            </a:r>
          </a:p>
        </p:txBody>
      </p:sp>
      <p:sp>
        <p:nvSpPr>
          <p:cNvPr id="19" name="TextBox 18"/>
          <p:cNvSpPr txBox="1"/>
          <p:nvPr/>
        </p:nvSpPr>
        <p:spPr>
          <a:xfrm>
            <a:off x="9982200" y="2324100"/>
            <a:ext cx="4267200" cy="369332"/>
          </a:xfrm>
          <a:prstGeom prst="rect">
            <a:avLst/>
          </a:prstGeom>
          <a:noFill/>
        </p:spPr>
        <p:txBody>
          <a:bodyPr wrap="square" rtlCol="0">
            <a:spAutoFit/>
          </a:bodyPr>
          <a:lstStyle/>
          <a:p>
            <a:endParaRPr lang="en-US" dirty="0"/>
          </a:p>
        </p:txBody>
      </p:sp>
      <p:sp>
        <p:nvSpPr>
          <p:cNvPr id="20" name="TextBox 19"/>
          <p:cNvSpPr txBox="1"/>
          <p:nvPr/>
        </p:nvSpPr>
        <p:spPr>
          <a:xfrm>
            <a:off x="10363200" y="631328"/>
            <a:ext cx="3081129" cy="1692771"/>
          </a:xfrm>
          <a:prstGeom prst="rect">
            <a:avLst/>
          </a:prstGeom>
          <a:noFill/>
        </p:spPr>
        <p:txBody>
          <a:bodyPr wrap="square" rtlCol="0">
            <a:spAutoFit/>
          </a:bodyPr>
          <a:lstStyle/>
          <a:p>
            <a:r>
              <a:rPr lang="en-US" sz="4000" b="1" dirty="0">
                <a:solidFill>
                  <a:schemeClr val="bg1"/>
                </a:solidFill>
              </a:rPr>
              <a:t>Requirement</a:t>
            </a:r>
            <a:r>
              <a:rPr lang="en-US" sz="4000" b="1" dirty="0" smtClean="0">
                <a:solidFill>
                  <a:schemeClr val="bg1"/>
                </a:solidFill>
              </a:rPr>
              <a:t>:</a:t>
            </a:r>
          </a:p>
          <a:p>
            <a:r>
              <a:rPr lang="en-US" sz="3200" b="1" dirty="0" smtClean="0">
                <a:solidFill>
                  <a:schemeClr val="bg1"/>
                </a:solidFill>
              </a:rPr>
              <a:t>   </a:t>
            </a:r>
            <a:r>
              <a:rPr lang="en-US" sz="3200" dirty="0" smtClean="0">
                <a:solidFill>
                  <a:schemeClr val="bg1"/>
                </a:solidFill>
              </a:rPr>
              <a:t>Internet</a:t>
            </a:r>
          </a:p>
          <a:p>
            <a:r>
              <a:rPr lang="en-US" sz="3200" dirty="0" smtClean="0">
                <a:solidFill>
                  <a:schemeClr val="bg1"/>
                </a:solidFill>
              </a:rPr>
              <a:t>   </a:t>
            </a:r>
            <a:r>
              <a:rPr lang="en-US" sz="3200" dirty="0">
                <a:solidFill>
                  <a:schemeClr val="bg1"/>
                </a:solidFill>
              </a:rPr>
              <a:t>Web-Browse</a:t>
            </a:r>
          </a:p>
        </p:txBody>
      </p:sp>
      <p:pic>
        <p:nvPicPr>
          <p:cNvPr id="4099" name="Picture 3" descr="C:\Users\User\Downloads\website-icon-2947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8800" y="5976727"/>
            <a:ext cx="4875264" cy="32527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User\Downloads\do-html-css-python-and-django-tasks_prev_u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62096"/>
            <a:ext cx="5257800" cy="305123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User\Downloads\pngeg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00" y="295035"/>
            <a:ext cx="4241275" cy="40581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87900" y="5268841"/>
            <a:ext cx="4578627" cy="2185214"/>
          </a:xfrm>
          <a:prstGeom prst="rect">
            <a:avLst/>
          </a:prstGeom>
          <a:noFill/>
        </p:spPr>
        <p:txBody>
          <a:bodyPr wrap="square" rtlCol="0">
            <a:spAutoFit/>
          </a:bodyPr>
          <a:lstStyle/>
          <a:p>
            <a:r>
              <a:rPr lang="en-US" sz="4000" b="1" dirty="0" smtClean="0">
                <a:solidFill>
                  <a:schemeClr val="bg1"/>
                </a:solidFill>
              </a:rPr>
              <a:t>AI Models &amp; libraries: </a:t>
            </a:r>
            <a:r>
              <a:rPr lang="en-US" sz="2800" dirty="0" smtClean="0">
                <a:solidFill>
                  <a:schemeClr val="bg1"/>
                </a:solidFill>
              </a:rPr>
              <a:t>GPT-based </a:t>
            </a:r>
            <a:r>
              <a:rPr lang="en-US" sz="2800" dirty="0">
                <a:solidFill>
                  <a:schemeClr val="bg1"/>
                </a:solidFill>
              </a:rPr>
              <a:t>language models for NLP. </a:t>
            </a:r>
            <a:r>
              <a:rPr lang="en-US" sz="2800" dirty="0" err="1" smtClean="0">
                <a:solidFill>
                  <a:schemeClr val="bg1"/>
                </a:solidFill>
              </a:rPr>
              <a:t>NumPy</a:t>
            </a:r>
            <a:r>
              <a:rPr lang="en-US" sz="2800" dirty="0">
                <a:solidFill>
                  <a:schemeClr val="bg1"/>
                </a:solidFill>
              </a:rPr>
              <a:t>, </a:t>
            </a:r>
            <a:endParaRPr lang="en-US" sz="2000" b="1" dirty="0"/>
          </a:p>
        </p:txBody>
      </p:sp>
      <p:pic>
        <p:nvPicPr>
          <p:cNvPr id="3074" name="Picture 2" descr="A Simple Walk-through with NumPy for Data Science - Neuraspik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1586" y="7603120"/>
            <a:ext cx="1690481" cy="1690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6" name="TextBox 6"/>
          <p:cNvSpPr txBox="1"/>
          <p:nvPr/>
        </p:nvSpPr>
        <p:spPr>
          <a:xfrm>
            <a:off x="1544083" y="1733464"/>
            <a:ext cx="14076917" cy="779059"/>
          </a:xfrm>
          <a:prstGeom prst="rect">
            <a:avLst/>
          </a:prstGeom>
        </p:spPr>
        <p:txBody>
          <a:bodyPr wrap="square" lIns="0" tIns="0" rIns="0" bIns="0" rtlCol="0" anchor="t">
            <a:spAutoFit/>
          </a:bodyPr>
          <a:lstStyle/>
          <a:p>
            <a:pPr algn="ctr">
              <a:lnSpc>
                <a:spcPts val="4900"/>
              </a:lnSpc>
            </a:pPr>
            <a:r>
              <a:rPr lang="en-US" sz="8000" spc="248" dirty="0" smtClean="0">
                <a:solidFill>
                  <a:schemeClr val="bg1"/>
                </a:solidFill>
                <a:latin typeface="Tek Tall Arabic Bold"/>
              </a:rPr>
              <a:t>Features</a:t>
            </a:r>
            <a:endParaRPr lang="en-US" sz="3600" spc="248" dirty="0">
              <a:solidFill>
                <a:schemeClr val="bg1"/>
              </a:solidFill>
              <a:latin typeface="Tek Tall Arabic Bold"/>
            </a:endParaRPr>
          </a:p>
        </p:txBody>
      </p:sp>
      <p:pic>
        <p:nvPicPr>
          <p:cNvPr id="6146" name="Picture 2" descr="Software Development Anti-Patter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12523"/>
            <a:ext cx="13106400" cy="76782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8541" y="1356784"/>
            <a:ext cx="16070918" cy="7573432"/>
          </a:xfrm>
          <a:prstGeom prst="rect">
            <a:avLst/>
          </a:prstGeom>
        </p:spPr>
      </p:pic>
    </p:spTree>
    <p:extLst>
      <p:ext uri="{BB962C8B-B14F-4D97-AF65-F5344CB8AC3E}">
        <p14:creationId xmlns:p14="http://schemas.microsoft.com/office/powerpoint/2010/main" val="319082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7" y="1347257"/>
            <a:ext cx="18290553" cy="7592485"/>
          </a:xfrm>
          <a:prstGeom prst="rect">
            <a:avLst/>
          </a:prstGeom>
        </p:spPr>
      </p:pic>
    </p:spTree>
    <p:extLst>
      <p:ext uri="{BB962C8B-B14F-4D97-AF65-F5344CB8AC3E}">
        <p14:creationId xmlns:p14="http://schemas.microsoft.com/office/powerpoint/2010/main" val="2942271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TotalTime>
  <Words>377</Words>
  <Application>Microsoft Office PowerPoint</Application>
  <PresentationFormat>Custom</PresentationFormat>
  <Paragraphs>55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TT Chocolates Bold</vt:lpstr>
      <vt:lpstr>Calibri</vt:lpstr>
      <vt:lpstr>Tek Tall Arabic Bold</vt:lpstr>
      <vt:lpstr>Ara Hamah Alfidaa</vt:lpstr>
      <vt:lpstr>Arial</vt:lpstr>
      <vt:lpstr>TT Chocolates</vt:lpstr>
      <vt:lpstr>Alef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tamzid ahmed</dc:creator>
  <cp:lastModifiedBy>hp</cp:lastModifiedBy>
  <cp:revision>26</cp:revision>
  <dcterms:created xsi:type="dcterms:W3CDTF">2006-08-16T00:00:00Z</dcterms:created>
  <dcterms:modified xsi:type="dcterms:W3CDTF">2024-12-18T03:30:27Z</dcterms:modified>
  <dc:identifier>DAGFBtKDqGE</dc:identifier>
</cp:coreProperties>
</file>